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66" r:id="rId3"/>
    <p:sldId id="262" r:id="rId4"/>
  </p:sldIdLst>
  <p:sldSz cx="9906000" cy="6858000" type="A4"/>
  <p:notesSz cx="6889750" cy="10018713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5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81DEFF"/>
    <a:srgbClr val="FF66CC"/>
    <a:srgbClr val="000000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91373" autoAdjust="0"/>
  </p:normalViewPr>
  <p:slideViewPr>
    <p:cSldViewPr>
      <p:cViewPr>
        <p:scale>
          <a:sx n="100" d="100"/>
          <a:sy n="100" d="100"/>
        </p:scale>
        <p:origin x="874" y="-1339"/>
      </p:cViewPr>
      <p:guideLst>
        <p:guide orient="horz" pos="2160"/>
        <p:guide pos="15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930" cy="502446"/>
          </a:xfrm>
          <a:prstGeom prst="rect">
            <a:avLst/>
          </a:prstGeom>
        </p:spPr>
        <p:txBody>
          <a:bodyPr vert="horz" lIns="91607" tIns="45803" rIns="91607" bIns="45803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2232" y="1"/>
            <a:ext cx="2985929" cy="502446"/>
          </a:xfrm>
          <a:prstGeom prst="rect">
            <a:avLst/>
          </a:prstGeom>
        </p:spPr>
        <p:txBody>
          <a:bodyPr vert="horz" lIns="91607" tIns="45803" rIns="91607" bIns="45803" rtlCol="0"/>
          <a:lstStyle>
            <a:lvl1pPr algn="r">
              <a:defRPr sz="1200"/>
            </a:lvl1pPr>
          </a:lstStyle>
          <a:p>
            <a:fld id="{65C5BFB8-229F-4BD2-959E-3E171D279D6B}" type="datetimeFigureOut">
              <a:rPr lang="de-CH" smtClean="0"/>
              <a:t>26.03.2024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1254125"/>
            <a:ext cx="4883150" cy="3379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07" tIns="45803" rIns="91607" bIns="45803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9" y="4820940"/>
            <a:ext cx="5512117" cy="3944839"/>
          </a:xfrm>
          <a:prstGeom prst="rect">
            <a:avLst/>
          </a:prstGeom>
        </p:spPr>
        <p:txBody>
          <a:bodyPr vert="horz" lIns="91607" tIns="45803" rIns="91607" bIns="45803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6268"/>
            <a:ext cx="2985930" cy="502446"/>
          </a:xfrm>
          <a:prstGeom prst="rect">
            <a:avLst/>
          </a:prstGeom>
        </p:spPr>
        <p:txBody>
          <a:bodyPr vert="horz" lIns="91607" tIns="45803" rIns="91607" bIns="45803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2232" y="9516268"/>
            <a:ext cx="2985929" cy="502446"/>
          </a:xfrm>
          <a:prstGeom prst="rect">
            <a:avLst/>
          </a:prstGeom>
        </p:spPr>
        <p:txBody>
          <a:bodyPr vert="horz" lIns="91607" tIns="45803" rIns="91607" bIns="45803" rtlCol="0" anchor="b"/>
          <a:lstStyle>
            <a:lvl1pPr algn="r">
              <a:defRPr sz="1200"/>
            </a:lvl1pPr>
          </a:lstStyle>
          <a:p>
            <a:fld id="{13257915-57D3-4638-B759-2761B12C50C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6588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57915-57D3-4638-B759-2761B12C50CA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70012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57915-57D3-4638-B759-2761B12C50CA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855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41238-8BC5-4C77-8A03-52F13DF3601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A71A1-E0B9-455A-87AB-943067F053B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DDD93-58C3-40BE-96F1-64B0A676646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33B39-A238-4139-9974-8DB6F18506E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A3F07-9E2E-417E-B16F-8941671A8B5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D6EAE-70FE-46CC-8D7E-B46BF914D64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98AE4-3767-455F-828D-FDF5CB9C942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78538-7846-41C2-971A-A474542053C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31FC0-8A9B-459D-A38F-7B635BB1581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4811D-8C0E-4F91-B1A9-991616EC1D6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F9851-B553-49BA-AB43-0434F097D2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E4300561-D560-405C-8CCF-4EE02FE6342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http://www.strichbode.ch/Grafik/kuhgallo.jpg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strichbode.ch/Grafik/kuhgallo.jpg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http://www.strichbode.ch/Grafik/kuhgallo.jpg" TargetMode="External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56456" y="-27384"/>
            <a:ext cx="4539351" cy="696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200" b="1" u="sng" spc="300" dirty="0">
                <a:highlight>
                  <a:srgbClr val="FFFF00"/>
                </a:highlight>
                <a:latin typeface="Amasis MT Pro Black" panose="020B0604020202020204" pitchFamily="18" charset="0"/>
              </a:rPr>
              <a:t>Mineral/Süssgetränke</a:t>
            </a:r>
            <a:br>
              <a:rPr lang="de-CH" sz="1100" b="1" u="sng" dirty="0"/>
            </a:br>
            <a:r>
              <a:rPr lang="de-CH" sz="1100" dirty="0"/>
              <a:t>Citro, </a:t>
            </a:r>
            <a:r>
              <a:rPr lang="de-CH" sz="1100" dirty="0" err="1"/>
              <a:t>Rivella</a:t>
            </a:r>
            <a:r>
              <a:rPr lang="de-CH" sz="1100" dirty="0"/>
              <a:t> rot/blau, Mineral, Süssmost, Sinalco,</a:t>
            </a:r>
          </a:p>
          <a:p>
            <a:pPr>
              <a:spcAft>
                <a:spcPts val="300"/>
              </a:spcAft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100" dirty="0"/>
              <a:t>Cola, Cola Zero, Eistee, Apfelschorle (PET)	5	dl	CHF	5.00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100" dirty="0" err="1"/>
              <a:t>Rivella</a:t>
            </a:r>
            <a:r>
              <a:rPr lang="de-CH" sz="1100" dirty="0"/>
              <a:t> Rot, Cola, Mineral		1	Liter	CHF	9.00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000" dirty="0"/>
              <a:t>GAZOSA:</a:t>
            </a:r>
          </a:p>
          <a:p>
            <a:pPr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050" dirty="0"/>
              <a:t>Grapefruit, Bergamotte, </a:t>
            </a:r>
            <a:r>
              <a:rPr lang="de-CH" sz="1050" dirty="0" err="1"/>
              <a:t>Himbeer</a:t>
            </a:r>
            <a:r>
              <a:rPr lang="de-CH" sz="1050" dirty="0"/>
              <a:t>, Mandarine</a:t>
            </a:r>
            <a:r>
              <a:rPr lang="de-CH" sz="1100" dirty="0"/>
              <a:t>	3,5	dl	CHF	5.50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endParaRPr lang="de-CH" sz="500" b="1" dirty="0"/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200" b="1" u="sng" spc="300" dirty="0">
                <a:highlight>
                  <a:srgbClr val="C0C0C0"/>
                </a:highlight>
                <a:latin typeface="Amasis MT Pro Black" panose="02040A04050005020304" pitchFamily="18" charset="0"/>
              </a:rPr>
              <a:t>Bier/Apfelwein</a:t>
            </a:r>
            <a:endParaRPr lang="de-CH" sz="1200" b="1" u="sng" dirty="0">
              <a:highlight>
                <a:srgbClr val="C0C0C0"/>
              </a:highlight>
              <a:latin typeface="Amasis MT Pro Black" panose="02040A04050005020304" pitchFamily="18" charset="0"/>
            </a:endParaRPr>
          </a:p>
          <a:p>
            <a:pPr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100" dirty="0"/>
              <a:t>Appenzeller Bier Lager		5	dl	CHF	6.00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100" dirty="0"/>
              <a:t>Appenzeller Bier Spezial		3,3	dl	CHF	5.00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100" dirty="0"/>
              <a:t>Appenzeller </a:t>
            </a:r>
            <a:r>
              <a:rPr lang="de-CH" sz="1100" dirty="0" err="1"/>
              <a:t>Quöllfrisch</a:t>
            </a:r>
            <a:r>
              <a:rPr lang="de-CH" sz="1100" dirty="0"/>
              <a:t> trüb	3,3	dl	CHF	5.00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100" dirty="0"/>
              <a:t>Appenzeller «</a:t>
            </a:r>
            <a:r>
              <a:rPr lang="de-CH" sz="1100" dirty="0" err="1"/>
              <a:t>Sonnwendlig</a:t>
            </a:r>
            <a:r>
              <a:rPr lang="de-CH" sz="1100" dirty="0"/>
              <a:t>» alkoholfrei	5	dl	CHF	6.00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100" dirty="0"/>
              <a:t>Panaché „Adlerpfiff“ </a:t>
            </a:r>
            <a:r>
              <a:rPr lang="de-CH" sz="1100" dirty="0" err="1"/>
              <a:t>Adlerbräu</a:t>
            </a:r>
            <a:r>
              <a:rPr lang="de-CH" sz="1100" dirty="0"/>
              <a:t>	2,9	dl	CHF	5.00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100" dirty="0"/>
              <a:t>Appenzeller Weizenbier		5	dl	CHF	6.50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100" dirty="0" err="1"/>
              <a:t>Adlerbräu</a:t>
            </a:r>
            <a:r>
              <a:rPr lang="de-CH" sz="1100" dirty="0"/>
              <a:t> «Dunkel» Fridolin Kundert	5,8	dl	CHF	7.50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100" dirty="0"/>
              <a:t>Apfelwein sauer - klar, trüb, alkoholfrei	5	dl	CHF	6.00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endParaRPr lang="de-CH" sz="500" dirty="0"/>
          </a:p>
          <a:p>
            <a:pPr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200" b="1" u="sng" spc="300" dirty="0">
                <a:highlight>
                  <a:srgbClr val="00FF00"/>
                </a:highlight>
                <a:latin typeface="Amasis MT Pro Black" panose="02040A04050005020304" pitchFamily="18" charset="0"/>
              </a:rPr>
              <a:t>Spirituosen/Schnäpse</a:t>
            </a:r>
            <a:endParaRPr lang="de-CH" sz="1100" dirty="0">
              <a:highlight>
                <a:srgbClr val="00FF00"/>
              </a:highlight>
            </a:endParaRP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100" dirty="0"/>
              <a:t>Gespritzter Weisswein «süss od. sauer»	2	dl	CHF	8.00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100" dirty="0"/>
              <a:t>APEROL Spritz			4	cl	CHF	9.50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100" dirty="0"/>
              <a:t>HUGO			3,3	cl	CHF	8.00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100" dirty="0" err="1"/>
              <a:t>Munggä</a:t>
            </a:r>
            <a:r>
              <a:rPr lang="de-CH" sz="1100" dirty="0"/>
              <a:t>-Pfiff </a:t>
            </a:r>
            <a:r>
              <a:rPr lang="de-CH" sz="1100" dirty="0">
                <a:sym typeface="Wingdings" pitchFamily="2" charset="2"/>
              </a:rPr>
              <a:t> 		</a:t>
            </a:r>
            <a:r>
              <a:rPr lang="de-CH" sz="1100" dirty="0"/>
              <a:t>	3	cl	CHF	5.00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100" dirty="0"/>
              <a:t>Baileys 	17 Vol.%	4	cl	CHF	6.50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100" dirty="0"/>
              <a:t>Martini Bianco	15 Vol.%	4	cl	CHF	6.50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100" dirty="0"/>
              <a:t>Appenzeller	29 Vol.%	4	cl	CHF	6.50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100" dirty="0"/>
              <a:t>Honigkräuter	30 Vol.%	2,5	cl	CHF	6.00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100" dirty="0"/>
              <a:t>Grappa </a:t>
            </a:r>
            <a:r>
              <a:rPr lang="de-CH" sz="1100" dirty="0" err="1"/>
              <a:t>Bocchino</a:t>
            </a:r>
            <a:r>
              <a:rPr lang="de-CH" sz="1100" dirty="0"/>
              <a:t>	40 Vol.%	2,5 	cl	CHF	7.00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100" dirty="0"/>
              <a:t>Kirsch / Williams	37,5 Vol.%	2,5	cl	CHF	5.50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100" dirty="0"/>
              <a:t>Obstbranntwein	45,0 Vol.%	2,5	cl	CHF	5.00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05300" algn="r"/>
              </a:tabLst>
            </a:pPr>
            <a:r>
              <a:rPr lang="de-CH" sz="1100" dirty="0" err="1"/>
              <a:t>Chrüter</a:t>
            </a:r>
            <a:r>
              <a:rPr lang="de-CH" sz="1100" dirty="0"/>
              <a:t>/Pflümli/Zwetschgen 37,5 Vol.%	2,5	cl	CHF	5.00</a:t>
            </a:r>
            <a:endParaRPr lang="de-CH" sz="1100" b="1" dirty="0"/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4CE64B70-0F27-4F93-B9CC-9C9B68561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9024" y="1700808"/>
            <a:ext cx="4752528" cy="533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343025" algn="l"/>
                <a:tab pos="1701800" algn="l"/>
                <a:tab pos="2603500" algn="l"/>
                <a:tab pos="2870200" algn="l"/>
                <a:tab pos="3314700" algn="l"/>
                <a:tab pos="3943350" algn="r"/>
              </a:tabLst>
            </a:pPr>
            <a:r>
              <a:rPr lang="de-CH" sz="1200" b="1" u="sng" spc="300" dirty="0">
                <a:highlight>
                  <a:srgbClr val="00FFFF"/>
                </a:highlight>
                <a:latin typeface="Amasis MT Pro Black" panose="02040A04050005020304" pitchFamily="18" charset="0"/>
              </a:rPr>
              <a:t>Warme Getränke</a:t>
            </a:r>
            <a:endParaRPr lang="de-CH" sz="1100" b="1" u="sng" dirty="0">
              <a:highlight>
                <a:srgbClr val="00FFFF"/>
              </a:highlight>
              <a:latin typeface="Amasis MT Pro Black" panose="02040A04050005020304" pitchFamily="18" charset="0"/>
            </a:endParaRP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97375" algn="r"/>
              </a:tabLst>
            </a:pPr>
            <a:r>
              <a:rPr lang="de-CH" sz="1100" dirty="0" err="1"/>
              <a:t>Kaffe</a:t>
            </a:r>
            <a:r>
              <a:rPr lang="de-CH" sz="1100" dirty="0"/>
              <a:t> Creme, Espresso				CHF	4.50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97375" algn="r"/>
              </a:tabLst>
            </a:pPr>
            <a:r>
              <a:rPr lang="de-CH" sz="1100" dirty="0"/>
              <a:t>Milchkaffe, Cappuccino				CHF	5.00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97375" algn="r"/>
              </a:tabLst>
            </a:pPr>
            <a:r>
              <a:rPr lang="de-CH" sz="1100" dirty="0"/>
              <a:t>Latte Macchiato					CHF	5.50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97375" algn="r"/>
              </a:tabLst>
            </a:pPr>
            <a:r>
              <a:rPr lang="de-CH" sz="1100" dirty="0" err="1"/>
              <a:t>Kaffe</a:t>
            </a:r>
            <a:r>
              <a:rPr lang="de-CH" sz="1100" dirty="0"/>
              <a:t> mélange, Schoggi mélange			CHF	5.50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97375" algn="r"/>
              </a:tabLst>
            </a:pPr>
            <a:r>
              <a:rPr lang="de-CH" sz="1100" dirty="0"/>
              <a:t>Milch			3	dl	CHF	4.00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97375" algn="r"/>
              </a:tabLst>
            </a:pPr>
            <a:r>
              <a:rPr lang="de-CH" sz="1100" dirty="0"/>
              <a:t>Schoggi oder Ovo			3	dl	CHF	4.50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97375" algn="r"/>
              </a:tabLst>
            </a:pPr>
            <a:r>
              <a:rPr lang="de-CH" sz="1100" dirty="0"/>
              <a:t>Tee (diverse Sorten)					CHF	3.50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97375" algn="r"/>
              </a:tabLst>
            </a:pPr>
            <a:r>
              <a:rPr lang="de-CH" sz="1100" dirty="0"/>
              <a:t>Punsch divers					CHF	4.00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97375" algn="r"/>
              </a:tabLst>
            </a:pPr>
            <a:r>
              <a:rPr lang="de-CH" sz="1100" dirty="0" err="1"/>
              <a:t>Älplerkaffe</a:t>
            </a:r>
            <a:r>
              <a:rPr lang="de-CH" sz="1100" dirty="0"/>
              <a:t> im «</a:t>
            </a:r>
            <a:r>
              <a:rPr lang="de-CH" sz="1100" dirty="0" err="1"/>
              <a:t>Kachali</a:t>
            </a:r>
            <a:r>
              <a:rPr lang="de-CH" sz="1100" dirty="0"/>
              <a:t>»		3	cl	CHF	8.50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97375" algn="r"/>
              </a:tabLst>
            </a:pPr>
            <a:r>
              <a:rPr lang="de-CH" sz="1100" dirty="0"/>
              <a:t>«</a:t>
            </a:r>
            <a:r>
              <a:rPr lang="de-CH" sz="1100" dirty="0" err="1"/>
              <a:t>Schümli</a:t>
            </a:r>
            <a:r>
              <a:rPr lang="de-CH" sz="1100" dirty="0"/>
              <a:t> Pflümli»			2,5	cl	CHF	7.50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97375" algn="r"/>
              </a:tabLst>
            </a:pPr>
            <a:r>
              <a:rPr lang="de-CH" sz="1100" dirty="0" err="1"/>
              <a:t>Kaffe</a:t>
            </a:r>
            <a:r>
              <a:rPr lang="de-CH" sz="1100" dirty="0"/>
              <a:t> Baileys			3	cl	CHF	8.00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97375" algn="r"/>
              </a:tabLst>
            </a:pPr>
            <a:r>
              <a:rPr lang="de-CH" sz="1100" dirty="0" err="1"/>
              <a:t>Kaffe</a:t>
            </a:r>
            <a:r>
              <a:rPr lang="de-CH" sz="1100" dirty="0"/>
              <a:t> Amaretto			3	cl	CHF	8.00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97375" algn="r"/>
              </a:tabLst>
            </a:pPr>
            <a:r>
              <a:rPr lang="de-CH" sz="1100" dirty="0"/>
              <a:t>Honigkräuter Lutz			2,5 cl	CHF	6.50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97375" algn="r"/>
              </a:tabLst>
            </a:pPr>
            <a:r>
              <a:rPr lang="de-CH" sz="1100" dirty="0"/>
              <a:t>„</a:t>
            </a:r>
            <a:r>
              <a:rPr lang="de-CH" sz="1100" dirty="0" err="1"/>
              <a:t>Strichbode</a:t>
            </a:r>
            <a:r>
              <a:rPr lang="de-CH" sz="1100" dirty="0"/>
              <a:t>“ Lutz			2,5	cl	CHF	6.00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97375" algn="r"/>
              </a:tabLst>
            </a:pPr>
            <a:r>
              <a:rPr lang="de-CH" sz="1100" dirty="0"/>
              <a:t>Aprikosen Lutz			2,5	cl	CHF	6.50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97375" algn="r"/>
              </a:tabLst>
            </a:pPr>
            <a:r>
              <a:rPr lang="de-CH" sz="1100" dirty="0" err="1"/>
              <a:t>Kaffe</a:t>
            </a:r>
            <a:r>
              <a:rPr lang="de-CH" sz="1100" dirty="0"/>
              <a:t> Lutz, </a:t>
            </a:r>
            <a:r>
              <a:rPr lang="de-CH" sz="1100" dirty="0" err="1"/>
              <a:t>Chrüter</a:t>
            </a:r>
            <a:r>
              <a:rPr lang="de-CH" sz="1100" dirty="0"/>
              <a:t>/Zwetschgen…	2,5	cl	CHF	6.00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97375" algn="r"/>
              </a:tabLst>
            </a:pPr>
            <a:r>
              <a:rPr lang="de-CH" sz="1100" dirty="0" err="1"/>
              <a:t>Kaffe</a:t>
            </a:r>
            <a:r>
              <a:rPr lang="de-CH" sz="1100" dirty="0"/>
              <a:t> Fertig dunkel, Pflümli/Zwetschgen	2,5	cl	CHF	6.00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97375" algn="r"/>
              </a:tabLst>
            </a:pPr>
            <a:r>
              <a:rPr lang="de-CH" sz="1100" dirty="0"/>
              <a:t>«Heisser </a:t>
            </a:r>
            <a:r>
              <a:rPr lang="de-CH" sz="1100" dirty="0" err="1"/>
              <a:t>Gümper</a:t>
            </a:r>
            <a:r>
              <a:rPr lang="de-CH" sz="1100" dirty="0"/>
              <a:t>» </a:t>
            </a:r>
            <a:r>
              <a:rPr lang="de-CH" sz="1100" dirty="0" err="1"/>
              <a:t>Pf</a:t>
            </a:r>
            <a:r>
              <a:rPr lang="de-CH" sz="1100" dirty="0"/>
              <a:t>-Tee + Wodka grün	2,5	cl	CHF	6.50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781300" algn="l"/>
                <a:tab pos="3048000" algn="l"/>
                <a:tab pos="3589338" algn="l"/>
                <a:tab pos="4397375" algn="r"/>
              </a:tabLst>
            </a:pPr>
            <a:r>
              <a:rPr lang="de-CH" sz="1100" dirty="0"/>
              <a:t>«Rote Hexe» Hagebutten Tee + Wodka rot	2,5	cl	CHF	6.50</a:t>
            </a:r>
            <a:endParaRPr lang="de-CH" sz="1100" b="1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52082D8-4E72-42C9-AB15-516F3FA03A58}"/>
              </a:ext>
            </a:extLst>
          </p:cNvPr>
          <p:cNvSpPr/>
          <p:nvPr/>
        </p:nvSpPr>
        <p:spPr>
          <a:xfrm>
            <a:off x="5130800" y="30644"/>
            <a:ext cx="4718744" cy="1638602"/>
          </a:xfrm>
          <a:custGeom>
            <a:avLst/>
            <a:gdLst>
              <a:gd name="connsiteX0" fmla="*/ 0 w 4718744"/>
              <a:gd name="connsiteY0" fmla="*/ 0 h 1638602"/>
              <a:gd name="connsiteX1" fmla="*/ 495468 w 4718744"/>
              <a:gd name="connsiteY1" fmla="*/ 0 h 1638602"/>
              <a:gd name="connsiteX2" fmla="*/ 1038124 w 4718744"/>
              <a:gd name="connsiteY2" fmla="*/ 0 h 1638602"/>
              <a:gd name="connsiteX3" fmla="*/ 1580779 w 4718744"/>
              <a:gd name="connsiteY3" fmla="*/ 0 h 1638602"/>
              <a:gd name="connsiteX4" fmla="*/ 2076247 w 4718744"/>
              <a:gd name="connsiteY4" fmla="*/ 0 h 1638602"/>
              <a:gd name="connsiteX5" fmla="*/ 2713278 w 4718744"/>
              <a:gd name="connsiteY5" fmla="*/ 0 h 1638602"/>
              <a:gd name="connsiteX6" fmla="*/ 3161558 w 4718744"/>
              <a:gd name="connsiteY6" fmla="*/ 0 h 1638602"/>
              <a:gd name="connsiteX7" fmla="*/ 3657027 w 4718744"/>
              <a:gd name="connsiteY7" fmla="*/ 0 h 1638602"/>
              <a:gd name="connsiteX8" fmla="*/ 4718744 w 4718744"/>
              <a:gd name="connsiteY8" fmla="*/ 0 h 1638602"/>
              <a:gd name="connsiteX9" fmla="*/ 4718744 w 4718744"/>
              <a:gd name="connsiteY9" fmla="*/ 562587 h 1638602"/>
              <a:gd name="connsiteX10" fmla="*/ 4718744 w 4718744"/>
              <a:gd name="connsiteY10" fmla="*/ 1092401 h 1638602"/>
              <a:gd name="connsiteX11" fmla="*/ 4718744 w 4718744"/>
              <a:gd name="connsiteY11" fmla="*/ 1638602 h 1638602"/>
              <a:gd name="connsiteX12" fmla="*/ 4081714 w 4718744"/>
              <a:gd name="connsiteY12" fmla="*/ 1638602 h 1638602"/>
              <a:gd name="connsiteX13" fmla="*/ 3444683 w 4718744"/>
              <a:gd name="connsiteY13" fmla="*/ 1638602 h 1638602"/>
              <a:gd name="connsiteX14" fmla="*/ 2996402 w 4718744"/>
              <a:gd name="connsiteY14" fmla="*/ 1638602 h 1638602"/>
              <a:gd name="connsiteX15" fmla="*/ 2500934 w 4718744"/>
              <a:gd name="connsiteY15" fmla="*/ 1638602 h 1638602"/>
              <a:gd name="connsiteX16" fmla="*/ 2052654 w 4718744"/>
              <a:gd name="connsiteY16" fmla="*/ 1638602 h 1638602"/>
              <a:gd name="connsiteX17" fmla="*/ 1415623 w 4718744"/>
              <a:gd name="connsiteY17" fmla="*/ 1638602 h 1638602"/>
              <a:gd name="connsiteX18" fmla="*/ 967343 w 4718744"/>
              <a:gd name="connsiteY18" fmla="*/ 1638602 h 1638602"/>
              <a:gd name="connsiteX19" fmla="*/ 0 w 4718744"/>
              <a:gd name="connsiteY19" fmla="*/ 1638602 h 1638602"/>
              <a:gd name="connsiteX20" fmla="*/ 0 w 4718744"/>
              <a:gd name="connsiteY20" fmla="*/ 1092401 h 1638602"/>
              <a:gd name="connsiteX21" fmla="*/ 0 w 4718744"/>
              <a:gd name="connsiteY21" fmla="*/ 578973 h 1638602"/>
              <a:gd name="connsiteX22" fmla="*/ 0 w 4718744"/>
              <a:gd name="connsiteY22" fmla="*/ 0 h 163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718744" h="1638602" fill="none" extrusionOk="0">
                <a:moveTo>
                  <a:pt x="0" y="0"/>
                </a:moveTo>
                <a:cubicBezTo>
                  <a:pt x="230330" y="-33423"/>
                  <a:pt x="393258" y="8148"/>
                  <a:pt x="495468" y="0"/>
                </a:cubicBezTo>
                <a:cubicBezTo>
                  <a:pt x="597678" y="-8148"/>
                  <a:pt x="839322" y="35263"/>
                  <a:pt x="1038124" y="0"/>
                </a:cubicBezTo>
                <a:cubicBezTo>
                  <a:pt x="1236926" y="-35263"/>
                  <a:pt x="1403918" y="25465"/>
                  <a:pt x="1580779" y="0"/>
                </a:cubicBezTo>
                <a:cubicBezTo>
                  <a:pt x="1757641" y="-25465"/>
                  <a:pt x="1949248" y="15741"/>
                  <a:pt x="2076247" y="0"/>
                </a:cubicBezTo>
                <a:cubicBezTo>
                  <a:pt x="2203246" y="-15741"/>
                  <a:pt x="2488033" y="21645"/>
                  <a:pt x="2713278" y="0"/>
                </a:cubicBezTo>
                <a:cubicBezTo>
                  <a:pt x="2938523" y="-21645"/>
                  <a:pt x="2945826" y="42321"/>
                  <a:pt x="3161558" y="0"/>
                </a:cubicBezTo>
                <a:cubicBezTo>
                  <a:pt x="3377290" y="-42321"/>
                  <a:pt x="3414192" y="15882"/>
                  <a:pt x="3657027" y="0"/>
                </a:cubicBezTo>
                <a:cubicBezTo>
                  <a:pt x="3899862" y="-15882"/>
                  <a:pt x="4505173" y="74755"/>
                  <a:pt x="4718744" y="0"/>
                </a:cubicBezTo>
                <a:cubicBezTo>
                  <a:pt x="4732218" y="185126"/>
                  <a:pt x="4703571" y="374973"/>
                  <a:pt x="4718744" y="562587"/>
                </a:cubicBezTo>
                <a:cubicBezTo>
                  <a:pt x="4733917" y="750201"/>
                  <a:pt x="4707111" y="854499"/>
                  <a:pt x="4718744" y="1092401"/>
                </a:cubicBezTo>
                <a:cubicBezTo>
                  <a:pt x="4730377" y="1330303"/>
                  <a:pt x="4695993" y="1426503"/>
                  <a:pt x="4718744" y="1638602"/>
                </a:cubicBezTo>
                <a:cubicBezTo>
                  <a:pt x="4572864" y="1692737"/>
                  <a:pt x="4214045" y="1571885"/>
                  <a:pt x="4081714" y="1638602"/>
                </a:cubicBezTo>
                <a:cubicBezTo>
                  <a:pt x="3949383" y="1705319"/>
                  <a:pt x="3657463" y="1573907"/>
                  <a:pt x="3444683" y="1638602"/>
                </a:cubicBezTo>
                <a:cubicBezTo>
                  <a:pt x="3231903" y="1703297"/>
                  <a:pt x="3177953" y="1619968"/>
                  <a:pt x="2996402" y="1638602"/>
                </a:cubicBezTo>
                <a:cubicBezTo>
                  <a:pt x="2814851" y="1657236"/>
                  <a:pt x="2647623" y="1595737"/>
                  <a:pt x="2500934" y="1638602"/>
                </a:cubicBezTo>
                <a:cubicBezTo>
                  <a:pt x="2354245" y="1681467"/>
                  <a:pt x="2160310" y="1592198"/>
                  <a:pt x="2052654" y="1638602"/>
                </a:cubicBezTo>
                <a:cubicBezTo>
                  <a:pt x="1944998" y="1685006"/>
                  <a:pt x="1647351" y="1599800"/>
                  <a:pt x="1415623" y="1638602"/>
                </a:cubicBezTo>
                <a:cubicBezTo>
                  <a:pt x="1183895" y="1677404"/>
                  <a:pt x="1153423" y="1612153"/>
                  <a:pt x="967343" y="1638602"/>
                </a:cubicBezTo>
                <a:cubicBezTo>
                  <a:pt x="781263" y="1665051"/>
                  <a:pt x="309824" y="1630613"/>
                  <a:pt x="0" y="1638602"/>
                </a:cubicBezTo>
                <a:cubicBezTo>
                  <a:pt x="-26454" y="1479798"/>
                  <a:pt x="12878" y="1308811"/>
                  <a:pt x="0" y="1092401"/>
                </a:cubicBezTo>
                <a:cubicBezTo>
                  <a:pt x="-12878" y="875991"/>
                  <a:pt x="48855" y="747749"/>
                  <a:pt x="0" y="578973"/>
                </a:cubicBezTo>
                <a:cubicBezTo>
                  <a:pt x="-48855" y="410197"/>
                  <a:pt x="60924" y="239090"/>
                  <a:pt x="0" y="0"/>
                </a:cubicBezTo>
                <a:close/>
              </a:path>
              <a:path w="4718744" h="1638602" stroke="0" extrusionOk="0">
                <a:moveTo>
                  <a:pt x="0" y="0"/>
                </a:moveTo>
                <a:cubicBezTo>
                  <a:pt x="197194" y="-431"/>
                  <a:pt x="522260" y="50004"/>
                  <a:pt x="684218" y="0"/>
                </a:cubicBezTo>
                <a:cubicBezTo>
                  <a:pt x="846176" y="-50004"/>
                  <a:pt x="1096029" y="27989"/>
                  <a:pt x="1274061" y="0"/>
                </a:cubicBezTo>
                <a:cubicBezTo>
                  <a:pt x="1452093" y="-27989"/>
                  <a:pt x="1512299" y="26330"/>
                  <a:pt x="1722342" y="0"/>
                </a:cubicBezTo>
                <a:cubicBezTo>
                  <a:pt x="1932385" y="-26330"/>
                  <a:pt x="2060416" y="41729"/>
                  <a:pt x="2359372" y="0"/>
                </a:cubicBezTo>
                <a:cubicBezTo>
                  <a:pt x="2658328" y="-41729"/>
                  <a:pt x="2718394" y="51627"/>
                  <a:pt x="2854840" y="0"/>
                </a:cubicBezTo>
                <a:cubicBezTo>
                  <a:pt x="2991286" y="-51627"/>
                  <a:pt x="3266960" y="19529"/>
                  <a:pt x="3539058" y="0"/>
                </a:cubicBezTo>
                <a:cubicBezTo>
                  <a:pt x="3811156" y="-19529"/>
                  <a:pt x="3838419" y="5948"/>
                  <a:pt x="4081714" y="0"/>
                </a:cubicBezTo>
                <a:cubicBezTo>
                  <a:pt x="4325009" y="-5948"/>
                  <a:pt x="4560219" y="23176"/>
                  <a:pt x="4718744" y="0"/>
                </a:cubicBezTo>
                <a:cubicBezTo>
                  <a:pt x="4768724" y="260079"/>
                  <a:pt x="4657286" y="294569"/>
                  <a:pt x="4718744" y="562587"/>
                </a:cubicBezTo>
                <a:cubicBezTo>
                  <a:pt x="4780202" y="830605"/>
                  <a:pt x="4671920" y="1005229"/>
                  <a:pt x="4718744" y="1125173"/>
                </a:cubicBezTo>
                <a:cubicBezTo>
                  <a:pt x="4765568" y="1245117"/>
                  <a:pt x="4708494" y="1420253"/>
                  <a:pt x="4718744" y="1638602"/>
                </a:cubicBezTo>
                <a:cubicBezTo>
                  <a:pt x="4516200" y="1695177"/>
                  <a:pt x="4270225" y="1611096"/>
                  <a:pt x="4128901" y="1638602"/>
                </a:cubicBezTo>
                <a:cubicBezTo>
                  <a:pt x="3987577" y="1666108"/>
                  <a:pt x="3845615" y="1621453"/>
                  <a:pt x="3586245" y="1638602"/>
                </a:cubicBezTo>
                <a:cubicBezTo>
                  <a:pt x="3326875" y="1655751"/>
                  <a:pt x="3110613" y="1615987"/>
                  <a:pt x="2949215" y="1638602"/>
                </a:cubicBezTo>
                <a:cubicBezTo>
                  <a:pt x="2787817" y="1661217"/>
                  <a:pt x="2628434" y="1614794"/>
                  <a:pt x="2500934" y="1638602"/>
                </a:cubicBezTo>
                <a:cubicBezTo>
                  <a:pt x="2373434" y="1662410"/>
                  <a:pt x="1992463" y="1608167"/>
                  <a:pt x="1816716" y="1638602"/>
                </a:cubicBezTo>
                <a:cubicBezTo>
                  <a:pt x="1640969" y="1669037"/>
                  <a:pt x="1330350" y="1624071"/>
                  <a:pt x="1179686" y="1638602"/>
                </a:cubicBezTo>
                <a:cubicBezTo>
                  <a:pt x="1029022" y="1653133"/>
                  <a:pt x="851945" y="1608672"/>
                  <a:pt x="684218" y="1638602"/>
                </a:cubicBezTo>
                <a:cubicBezTo>
                  <a:pt x="516491" y="1668532"/>
                  <a:pt x="257888" y="1631582"/>
                  <a:pt x="0" y="1638602"/>
                </a:cubicBezTo>
                <a:cubicBezTo>
                  <a:pt x="-814" y="1376452"/>
                  <a:pt x="24372" y="1360657"/>
                  <a:pt x="0" y="1108787"/>
                </a:cubicBezTo>
                <a:cubicBezTo>
                  <a:pt x="-24372" y="856918"/>
                  <a:pt x="52757" y="693916"/>
                  <a:pt x="0" y="529815"/>
                </a:cubicBezTo>
                <a:cubicBezTo>
                  <a:pt x="-52757" y="365714"/>
                  <a:pt x="56518" y="229856"/>
                  <a:pt x="0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94279046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B7A9CA3-2633-41DE-8BFA-F42A4B2597A1}"/>
              </a:ext>
            </a:extLst>
          </p:cNvPr>
          <p:cNvSpPr txBox="1"/>
          <p:nvPr/>
        </p:nvSpPr>
        <p:spPr>
          <a:xfrm>
            <a:off x="5097016" y="-27384"/>
            <a:ext cx="2815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spc="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anose="03040902040508030806" pitchFamily="66" charset="0"/>
              </a:rPr>
              <a:t>Alpstübli</a:t>
            </a:r>
            <a:endParaRPr lang="de-CH" sz="2800" b="1" spc="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ld English Text MT" panose="03040902040508030806" pitchFamily="66" charset="0"/>
            </a:endParaRPr>
          </a:p>
          <a:p>
            <a:r>
              <a:rPr lang="de-CH" sz="2800" b="1" spc="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anose="03040902040508030806" pitchFamily="66" charset="0"/>
              </a:rPr>
              <a:t>Strichbode</a:t>
            </a:r>
            <a:endParaRPr lang="de-CH" sz="2800" spc="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ld English Text MT" panose="03040902040508030806" pitchFamily="66" charset="0"/>
            </a:endParaRP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E7E449E7-C306-43E2-A5F4-25343C8B294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9" t="5589"/>
          <a:stretch/>
        </p:blipFill>
        <p:spPr>
          <a:xfrm>
            <a:off x="7473280" y="44624"/>
            <a:ext cx="2410048" cy="1639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3" descr="Die Grafik “http://www.strichbode.ch/Grafik/kuhgallo.jpg” kann nicht angezeigt werden, da sie Fehler enthält.">
            <a:extLst>
              <a:ext uri="{FF2B5EF4-FFF2-40B4-BE49-F238E27FC236}">
                <a16:creationId xmlns:a16="http://schemas.microsoft.com/office/drawing/2014/main" id="{E6153229-044E-48EF-83CE-EFCE552AC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6606159" y="933018"/>
            <a:ext cx="723105" cy="657682"/>
          </a:xfrm>
          <a:prstGeom prst="rect">
            <a:avLst/>
          </a:prstGeom>
          <a:noFill/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ADD8DC88-2EE5-448A-90D4-E675A17D1A8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473" y="908720"/>
            <a:ext cx="930663" cy="745723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A4228274-5849-45BB-B0FE-1B5709336A0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9" t="18040" r="33807" b="23993"/>
          <a:stretch/>
        </p:blipFill>
        <p:spPr>
          <a:xfrm>
            <a:off x="7761312" y="2060848"/>
            <a:ext cx="421561" cy="38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736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7">
            <a:extLst>
              <a:ext uri="{FF2B5EF4-FFF2-40B4-BE49-F238E27FC236}">
                <a16:creationId xmlns:a16="http://schemas.microsoft.com/office/drawing/2014/main" id="{27844DE4-AF88-4DCC-9009-A318650AF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6" y="44624"/>
            <a:ext cx="4539351" cy="727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200" b="1" u="sng" spc="300" dirty="0">
                <a:highlight>
                  <a:srgbClr val="C0C0C0"/>
                </a:highlight>
                <a:latin typeface="Amasis MT Pro Black" panose="02040A04050005020304" pitchFamily="18" charset="0"/>
              </a:rPr>
              <a:t>Warme Speisen</a:t>
            </a:r>
            <a:endParaRPr lang="de-CH" sz="1200" b="1" u="sng" dirty="0">
              <a:highlight>
                <a:srgbClr val="C0C0C0"/>
              </a:highlight>
              <a:latin typeface="Amasis MT Pro Black" panose="02040A04050005020304" pitchFamily="18" charset="0"/>
            </a:endParaRP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Gemüsebouillon mit Backerbsen			CHF	7.00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Gulaschsuppe					CHF	10.00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100" dirty="0" err="1"/>
              <a:t>Chäsbrut</a:t>
            </a:r>
            <a:r>
              <a:rPr lang="de-CH" sz="1100" dirty="0"/>
              <a:t> (Käse auf Brot getoastet)			CHF	7.50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100" dirty="0" err="1"/>
              <a:t>Chäsbrut</a:t>
            </a:r>
            <a:r>
              <a:rPr lang="de-CH" sz="1100" dirty="0"/>
              <a:t> mit Vorderschinken			CHF	8.00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100" dirty="0" err="1"/>
              <a:t>Riesenservelat</a:t>
            </a:r>
            <a:r>
              <a:rPr lang="de-CH" sz="1100" dirty="0"/>
              <a:t> vom Grill				CHF	7.50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Kalbsbratwurst vom Grill				CHF	7.50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Galloway Hauswurst vom Grill			CHF	8.00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Portion Pommes Frites				CHF	8.00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Hamburgerbrot eigenes Gourmet-Beef</a:t>
            </a:r>
          </a:p>
          <a:p>
            <a:pPr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(pikant, Tartar, Cocktail)				CHF	12.00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Portion Rösti					CHF	11.00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1 </a:t>
            </a:r>
            <a:r>
              <a:rPr lang="de-CH" sz="1100" dirty="0" err="1"/>
              <a:t>Päärli</a:t>
            </a:r>
            <a:r>
              <a:rPr lang="de-CH" sz="1100" dirty="0"/>
              <a:t> </a:t>
            </a:r>
            <a:r>
              <a:rPr lang="de-CH" sz="1100" dirty="0" err="1"/>
              <a:t>Wienerli</a:t>
            </a:r>
            <a:r>
              <a:rPr lang="de-CH" sz="1100" dirty="0"/>
              <a:t> mit Brot				CHF	6.50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Schnitzelbrot (Poulet) pikant, Tartar, Cocktail 	CHF	10.00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Chicken-Nuggets (6 </a:t>
            </a:r>
            <a:r>
              <a:rPr lang="de-CH" sz="1100" dirty="0" err="1"/>
              <a:t>Stk</a:t>
            </a:r>
            <a:r>
              <a:rPr lang="de-CH" sz="1100" dirty="0"/>
              <a:t>.) 				CHF	8.50</a:t>
            </a:r>
          </a:p>
          <a:p>
            <a:pPr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endParaRPr lang="de-CH" sz="1000" dirty="0"/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400" b="1" u="sng" dirty="0">
                <a:highlight>
                  <a:srgbClr val="C0C0C0"/>
                </a:highlight>
                <a:latin typeface="Amasis MT Pro Black" panose="02040A04050005020304" pitchFamily="18" charset="0"/>
              </a:rPr>
              <a:t>…oder auf einem Teller serviert </a:t>
            </a:r>
            <a:r>
              <a:rPr lang="de-CH" sz="1400" b="1" u="sng" dirty="0">
                <a:highlight>
                  <a:srgbClr val="C0C0C0"/>
                </a:highlight>
                <a:latin typeface="Amasis MT Pro Black" panose="02040A04050005020304" pitchFamily="18" charset="0"/>
                <a:sym typeface="Wingdings" panose="05000000000000000000" pitchFamily="2" charset="2"/>
              </a:rPr>
              <a:t></a:t>
            </a:r>
            <a:r>
              <a:rPr lang="de-CH" sz="1400" b="1" u="sng" dirty="0">
                <a:highlight>
                  <a:srgbClr val="C0C0C0"/>
                </a:highlight>
                <a:latin typeface="Amasis MT Pro Black" panose="02040A04050005020304" pitchFamily="18" charset="0"/>
              </a:rPr>
              <a:t>: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Gourmet-Hamburger (</a:t>
            </a:r>
            <a:r>
              <a:rPr lang="de-CH" sz="1100" dirty="0" err="1"/>
              <a:t>nature</a:t>
            </a:r>
            <a:r>
              <a:rPr lang="de-CH" sz="1100" dirty="0"/>
              <a:t> gegrillt) mit</a:t>
            </a:r>
          </a:p>
          <a:p>
            <a:pPr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Kräuterbutter &amp; Pommes				CHF	15.50</a:t>
            </a:r>
          </a:p>
          <a:p>
            <a:pPr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oder mit Rösti					CHF	17.50</a:t>
            </a:r>
            <a:br>
              <a:rPr lang="de-CH" sz="1100" dirty="0"/>
            </a:br>
            <a:endParaRPr lang="de-CH" sz="1100" dirty="0"/>
          </a:p>
          <a:p>
            <a:pPr>
              <a:spcAft>
                <a:spcPts val="0"/>
              </a:spcAft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Kalbsbratwurst mit Pommes			CHF	15.00</a:t>
            </a:r>
            <a:br>
              <a:rPr lang="de-CH" sz="1100" dirty="0"/>
            </a:br>
            <a:r>
              <a:rPr lang="de-CH" sz="1100" dirty="0"/>
              <a:t>oder mit Rösti					CHF	17.00</a:t>
            </a:r>
          </a:p>
          <a:p>
            <a:pPr>
              <a:spcAft>
                <a:spcPts val="0"/>
              </a:spcAft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endParaRPr lang="de-CH" sz="800" dirty="0"/>
          </a:p>
          <a:p>
            <a:pPr>
              <a:spcAft>
                <a:spcPts val="0"/>
              </a:spcAft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100" dirty="0" err="1"/>
              <a:t>Riesenservelat</a:t>
            </a:r>
            <a:r>
              <a:rPr lang="de-CH" sz="1100" dirty="0"/>
              <a:t> mit Pommes			CHF	15.00</a:t>
            </a:r>
          </a:p>
          <a:p>
            <a:pPr>
              <a:spcAft>
                <a:spcPts val="0"/>
              </a:spcAft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oder mit Rösti					CHF	17.00</a:t>
            </a:r>
          </a:p>
          <a:p>
            <a:pPr>
              <a:spcAft>
                <a:spcPts val="0"/>
              </a:spcAft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endParaRPr lang="de-CH" sz="800" dirty="0"/>
          </a:p>
          <a:p>
            <a:pPr>
              <a:spcAft>
                <a:spcPts val="0"/>
              </a:spcAft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Galloway Hauswurst (Schüblig) mit Pommes		CHF	16.00</a:t>
            </a:r>
          </a:p>
          <a:p>
            <a:pPr>
              <a:spcAft>
                <a:spcPts val="0"/>
              </a:spcAft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oder mit  Rösti					CHF	18.00</a:t>
            </a:r>
          </a:p>
          <a:p>
            <a:pPr>
              <a:spcAft>
                <a:spcPts val="0"/>
              </a:spcAft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endParaRPr lang="de-CH" sz="800" dirty="0"/>
          </a:p>
          <a:p>
            <a:pPr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Chicken Nuggets (6 </a:t>
            </a:r>
            <a:r>
              <a:rPr lang="de-CH" sz="1100" dirty="0" err="1"/>
              <a:t>Stk</a:t>
            </a:r>
            <a:r>
              <a:rPr lang="de-CH" sz="1100" dirty="0"/>
              <a:t>.) mit Pommes			CHF	16.00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Schnitzel &amp; Pommes «Schnipo» (Poulet)		CHF	15.00</a:t>
            </a:r>
          </a:p>
          <a:p>
            <a:pPr>
              <a:tabLst>
                <a:tab pos="1343025" algn="l"/>
                <a:tab pos="1701800" algn="l"/>
                <a:tab pos="2514600" algn="l"/>
                <a:tab pos="2781300" algn="l"/>
                <a:tab pos="3406775" algn="l"/>
                <a:tab pos="4305300" algn="r"/>
              </a:tabLst>
            </a:pPr>
            <a:endParaRPr lang="de-CH" sz="1100" dirty="0"/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603500" algn="l"/>
                <a:tab pos="2870200" algn="l"/>
                <a:tab pos="3314700" algn="l"/>
                <a:tab pos="3943350" algn="r"/>
              </a:tabLst>
            </a:pPr>
            <a:endParaRPr lang="de-CH" sz="1100" b="1" dirty="0"/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87C16E67-8210-4915-BE88-F01DF6D51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9024" y="1458496"/>
            <a:ext cx="4752528" cy="545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343025" algn="l"/>
                <a:tab pos="1701800" algn="l"/>
                <a:tab pos="2603500" algn="l"/>
                <a:tab pos="2870200" algn="l"/>
                <a:tab pos="3314700" algn="l"/>
                <a:tab pos="3943350" algn="r"/>
              </a:tabLst>
            </a:pPr>
            <a:endParaRPr lang="de-CH" sz="1100" b="1" dirty="0"/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419350" algn="l"/>
                <a:tab pos="2781300" algn="l"/>
                <a:tab pos="3406775" algn="l"/>
                <a:tab pos="4305300" algn="r"/>
              </a:tabLst>
            </a:pPr>
            <a:r>
              <a:rPr lang="de-CH" sz="1200" b="1" u="sng" spc="300" dirty="0">
                <a:highlight>
                  <a:srgbClr val="C0C0C0"/>
                </a:highlight>
                <a:latin typeface="Amasis MT Pro Black" panose="02040A04050005020304" pitchFamily="18" charset="0"/>
              </a:rPr>
              <a:t>Kalte Speisen</a:t>
            </a:r>
            <a:endParaRPr lang="de-CH" sz="1200" b="1" u="sng" dirty="0">
              <a:highlight>
                <a:srgbClr val="C0C0C0"/>
              </a:highlight>
              <a:latin typeface="Amasis MT Pro Black" panose="02040A04050005020304" pitchFamily="18" charset="0"/>
            </a:endParaRP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419350" algn="l"/>
                <a:tab pos="2781300" algn="l"/>
                <a:tab pos="3406775" algn="l"/>
                <a:tab pos="4305300" algn="r"/>
              </a:tabLst>
            </a:pPr>
            <a:r>
              <a:rPr lang="de-CH" sz="1100" dirty="0" err="1"/>
              <a:t>Strichbode</a:t>
            </a:r>
            <a:r>
              <a:rPr lang="de-CH" sz="1100" dirty="0"/>
              <a:t>-Plättli  (Käse- u. Fleischsorten)		CHF	25.00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41935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Speckteller (gemischt)				CHF	16.00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41935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Rohspeckteller 					CHF	14.00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41935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Galloway Salsiz mit Brot				CHF	10.00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41935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Käse-Plättli					CHF	14.00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41935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Portion Bergkäse					CHF	10.00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41935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Verschiedene Sandwiches	(hausgemacht)		CHF	7.00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419350" algn="l"/>
                <a:tab pos="2781300" algn="l"/>
                <a:tab pos="3406775" algn="l"/>
                <a:tab pos="4305300" algn="r"/>
              </a:tabLst>
            </a:pPr>
            <a:r>
              <a:rPr lang="de-CH" sz="1100" dirty="0" err="1"/>
              <a:t>Riesenservelat</a:t>
            </a:r>
            <a:r>
              <a:rPr lang="de-CH" sz="1100" dirty="0"/>
              <a:t> KALT mit Brot			CHF	5.00</a:t>
            </a:r>
          </a:p>
          <a:p>
            <a:pPr>
              <a:tabLst>
                <a:tab pos="1343025" algn="l"/>
                <a:tab pos="1701800" algn="l"/>
                <a:tab pos="2419350" algn="l"/>
                <a:tab pos="2781300" algn="l"/>
                <a:tab pos="3406775" algn="l"/>
                <a:tab pos="4305300" algn="r"/>
              </a:tabLst>
            </a:pPr>
            <a:endParaRPr lang="de-CH" sz="1100" b="1" dirty="0"/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419350" algn="l"/>
                <a:tab pos="2781300" algn="l"/>
                <a:tab pos="3406775" algn="l"/>
                <a:tab pos="4305300" algn="r"/>
              </a:tabLst>
            </a:pPr>
            <a:r>
              <a:rPr lang="de-CH" sz="1200" b="1" u="sng" spc="300" dirty="0">
                <a:highlight>
                  <a:srgbClr val="C0C0C0"/>
                </a:highlight>
                <a:latin typeface="Amasis MT Pro Black" panose="02040A04050005020304" pitchFamily="18" charset="0"/>
              </a:rPr>
              <a:t>Desserts</a:t>
            </a:r>
            <a:endParaRPr lang="de-CH" sz="1200" b="1" u="sng" dirty="0">
              <a:highlight>
                <a:srgbClr val="C0C0C0"/>
              </a:highlight>
              <a:latin typeface="Amasis MT Pro Black" panose="02040A04050005020304" pitchFamily="18" charset="0"/>
            </a:endParaRP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41935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Meringues mit Rahm					CHF	7.50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41935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Coupe Meringues mit Glacé und Rahm			CHF	11.00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41935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Coupe Kaffee-Glacé mit Rahm			CHF	11.00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41935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Portion Glacé mit Rahm				CHF	7.50</a:t>
            </a:r>
          </a:p>
          <a:p>
            <a:pPr>
              <a:lnSpc>
                <a:spcPct val="150000"/>
              </a:lnSpc>
              <a:tabLst>
                <a:tab pos="1343025" algn="l"/>
                <a:tab pos="1701800" algn="l"/>
                <a:tab pos="241935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Coupe Baileys (2 Kugeln Vanille)			CHF	12.00</a:t>
            </a:r>
          </a:p>
          <a:p>
            <a:pPr>
              <a:tabLst>
                <a:tab pos="1343025" algn="l"/>
                <a:tab pos="1701800" algn="l"/>
                <a:tab pos="2419350" algn="l"/>
                <a:tab pos="2781300" algn="l"/>
                <a:tab pos="3406775" algn="l"/>
                <a:tab pos="4305300" algn="r"/>
              </a:tabLst>
            </a:pPr>
            <a:endParaRPr lang="de-CH" sz="800" dirty="0"/>
          </a:p>
          <a:p>
            <a:pPr>
              <a:tabLst>
                <a:tab pos="1343025" algn="l"/>
                <a:tab pos="1701800" algn="l"/>
                <a:tab pos="2419350" algn="l"/>
                <a:tab pos="2781300" algn="l"/>
                <a:tab pos="3406775" algn="l"/>
                <a:tab pos="4305300" algn="r"/>
              </a:tabLst>
            </a:pPr>
            <a:r>
              <a:rPr lang="de-CH" sz="1300" b="1" dirty="0"/>
              <a:t>Diverse Glacés im </a:t>
            </a:r>
            <a:r>
              <a:rPr lang="de-CH" sz="1300" b="1" dirty="0" err="1"/>
              <a:t>Glacéwagen</a:t>
            </a:r>
            <a:r>
              <a:rPr lang="de-CH" sz="1300" b="1" dirty="0"/>
              <a:t> </a:t>
            </a:r>
            <a:r>
              <a:rPr lang="de-CH" sz="1300" b="1" dirty="0">
                <a:sym typeface="Wingdings" panose="05000000000000000000" pitchFamily="2" charset="2"/>
              </a:rPr>
              <a:t></a:t>
            </a:r>
            <a:endParaRPr lang="de-CH" sz="1300" b="1" dirty="0"/>
          </a:p>
          <a:p>
            <a:pPr>
              <a:tabLst>
                <a:tab pos="1343025" algn="l"/>
                <a:tab pos="1701800" algn="l"/>
                <a:tab pos="2419350" algn="l"/>
                <a:tab pos="2781300" algn="l"/>
                <a:tab pos="3406775" algn="l"/>
                <a:tab pos="4305300" algn="r"/>
              </a:tabLst>
            </a:pPr>
            <a:endParaRPr lang="de-CH" sz="1100" b="1" dirty="0"/>
          </a:p>
          <a:p>
            <a:pPr>
              <a:tabLst>
                <a:tab pos="1343025" algn="l"/>
                <a:tab pos="1701800" algn="l"/>
                <a:tab pos="241935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Nuss- und/oder Mandelgipfel			CHF	3.80</a:t>
            </a:r>
          </a:p>
          <a:p>
            <a:pPr>
              <a:tabLst>
                <a:tab pos="1343025" algn="l"/>
                <a:tab pos="1701800" algn="l"/>
                <a:tab pos="241935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Chips Salz &amp; Paprika					CHF	2.50</a:t>
            </a:r>
          </a:p>
          <a:p>
            <a:pPr>
              <a:tabLst>
                <a:tab pos="1343025" algn="l"/>
                <a:tab pos="1701800" algn="l"/>
                <a:tab pos="2419350" algn="l"/>
                <a:tab pos="2781300" algn="l"/>
                <a:tab pos="3406775" algn="l"/>
                <a:tab pos="4305300" algn="r"/>
              </a:tabLst>
            </a:pPr>
            <a:r>
              <a:rPr lang="de-CH" sz="1100" dirty="0" err="1"/>
              <a:t>Kägifret</a:t>
            </a:r>
            <a:r>
              <a:rPr lang="de-CH" sz="1100" dirty="0"/>
              <a:t> / Twix / Snickers / Mars / Biber… usw.	CHF	2.50</a:t>
            </a:r>
          </a:p>
          <a:p>
            <a:pPr>
              <a:tabLst>
                <a:tab pos="1343025" algn="l"/>
                <a:tab pos="1701800" algn="l"/>
                <a:tab pos="2419350" algn="l"/>
                <a:tab pos="2781300" algn="l"/>
                <a:tab pos="3406775" algn="l"/>
                <a:tab pos="4305300" algn="r"/>
              </a:tabLst>
            </a:pPr>
            <a:r>
              <a:rPr lang="de-CH" sz="1100" dirty="0"/>
              <a:t>Haribo macht Kinder froh… </a:t>
            </a:r>
            <a:r>
              <a:rPr lang="de-CH" sz="1100" dirty="0">
                <a:sym typeface="Wingdings" panose="05000000000000000000" pitchFamily="2" charset="2"/>
              </a:rPr>
              <a:t>			CHF      Divers</a:t>
            </a:r>
            <a:endParaRPr lang="de-CH" sz="11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A21EDE7-847C-4925-B9FB-024726EA7541}"/>
              </a:ext>
            </a:extLst>
          </p:cNvPr>
          <p:cNvSpPr/>
          <p:nvPr/>
        </p:nvSpPr>
        <p:spPr>
          <a:xfrm>
            <a:off x="5130800" y="30644"/>
            <a:ext cx="4718744" cy="1638602"/>
          </a:xfrm>
          <a:custGeom>
            <a:avLst/>
            <a:gdLst>
              <a:gd name="connsiteX0" fmla="*/ 0 w 4718744"/>
              <a:gd name="connsiteY0" fmla="*/ 0 h 1638602"/>
              <a:gd name="connsiteX1" fmla="*/ 495468 w 4718744"/>
              <a:gd name="connsiteY1" fmla="*/ 0 h 1638602"/>
              <a:gd name="connsiteX2" fmla="*/ 1038124 w 4718744"/>
              <a:gd name="connsiteY2" fmla="*/ 0 h 1638602"/>
              <a:gd name="connsiteX3" fmla="*/ 1580779 w 4718744"/>
              <a:gd name="connsiteY3" fmla="*/ 0 h 1638602"/>
              <a:gd name="connsiteX4" fmla="*/ 2076247 w 4718744"/>
              <a:gd name="connsiteY4" fmla="*/ 0 h 1638602"/>
              <a:gd name="connsiteX5" fmla="*/ 2713278 w 4718744"/>
              <a:gd name="connsiteY5" fmla="*/ 0 h 1638602"/>
              <a:gd name="connsiteX6" fmla="*/ 3161558 w 4718744"/>
              <a:gd name="connsiteY6" fmla="*/ 0 h 1638602"/>
              <a:gd name="connsiteX7" fmla="*/ 3657027 w 4718744"/>
              <a:gd name="connsiteY7" fmla="*/ 0 h 1638602"/>
              <a:gd name="connsiteX8" fmla="*/ 4718744 w 4718744"/>
              <a:gd name="connsiteY8" fmla="*/ 0 h 1638602"/>
              <a:gd name="connsiteX9" fmla="*/ 4718744 w 4718744"/>
              <a:gd name="connsiteY9" fmla="*/ 562587 h 1638602"/>
              <a:gd name="connsiteX10" fmla="*/ 4718744 w 4718744"/>
              <a:gd name="connsiteY10" fmla="*/ 1092401 h 1638602"/>
              <a:gd name="connsiteX11" fmla="*/ 4718744 w 4718744"/>
              <a:gd name="connsiteY11" fmla="*/ 1638602 h 1638602"/>
              <a:gd name="connsiteX12" fmla="*/ 4081714 w 4718744"/>
              <a:gd name="connsiteY12" fmla="*/ 1638602 h 1638602"/>
              <a:gd name="connsiteX13" fmla="*/ 3444683 w 4718744"/>
              <a:gd name="connsiteY13" fmla="*/ 1638602 h 1638602"/>
              <a:gd name="connsiteX14" fmla="*/ 2996402 w 4718744"/>
              <a:gd name="connsiteY14" fmla="*/ 1638602 h 1638602"/>
              <a:gd name="connsiteX15" fmla="*/ 2500934 w 4718744"/>
              <a:gd name="connsiteY15" fmla="*/ 1638602 h 1638602"/>
              <a:gd name="connsiteX16" fmla="*/ 2052654 w 4718744"/>
              <a:gd name="connsiteY16" fmla="*/ 1638602 h 1638602"/>
              <a:gd name="connsiteX17" fmla="*/ 1415623 w 4718744"/>
              <a:gd name="connsiteY17" fmla="*/ 1638602 h 1638602"/>
              <a:gd name="connsiteX18" fmla="*/ 967343 w 4718744"/>
              <a:gd name="connsiteY18" fmla="*/ 1638602 h 1638602"/>
              <a:gd name="connsiteX19" fmla="*/ 0 w 4718744"/>
              <a:gd name="connsiteY19" fmla="*/ 1638602 h 1638602"/>
              <a:gd name="connsiteX20" fmla="*/ 0 w 4718744"/>
              <a:gd name="connsiteY20" fmla="*/ 1092401 h 1638602"/>
              <a:gd name="connsiteX21" fmla="*/ 0 w 4718744"/>
              <a:gd name="connsiteY21" fmla="*/ 578973 h 1638602"/>
              <a:gd name="connsiteX22" fmla="*/ 0 w 4718744"/>
              <a:gd name="connsiteY22" fmla="*/ 0 h 163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718744" h="1638602" fill="none" extrusionOk="0">
                <a:moveTo>
                  <a:pt x="0" y="0"/>
                </a:moveTo>
                <a:cubicBezTo>
                  <a:pt x="230330" y="-33423"/>
                  <a:pt x="393258" y="8148"/>
                  <a:pt x="495468" y="0"/>
                </a:cubicBezTo>
                <a:cubicBezTo>
                  <a:pt x="597678" y="-8148"/>
                  <a:pt x="839322" y="35263"/>
                  <a:pt x="1038124" y="0"/>
                </a:cubicBezTo>
                <a:cubicBezTo>
                  <a:pt x="1236926" y="-35263"/>
                  <a:pt x="1403918" y="25465"/>
                  <a:pt x="1580779" y="0"/>
                </a:cubicBezTo>
                <a:cubicBezTo>
                  <a:pt x="1757641" y="-25465"/>
                  <a:pt x="1949248" y="15741"/>
                  <a:pt x="2076247" y="0"/>
                </a:cubicBezTo>
                <a:cubicBezTo>
                  <a:pt x="2203246" y="-15741"/>
                  <a:pt x="2488033" y="21645"/>
                  <a:pt x="2713278" y="0"/>
                </a:cubicBezTo>
                <a:cubicBezTo>
                  <a:pt x="2938523" y="-21645"/>
                  <a:pt x="2945826" y="42321"/>
                  <a:pt x="3161558" y="0"/>
                </a:cubicBezTo>
                <a:cubicBezTo>
                  <a:pt x="3377290" y="-42321"/>
                  <a:pt x="3414192" y="15882"/>
                  <a:pt x="3657027" y="0"/>
                </a:cubicBezTo>
                <a:cubicBezTo>
                  <a:pt x="3899862" y="-15882"/>
                  <a:pt x="4505173" y="74755"/>
                  <a:pt x="4718744" y="0"/>
                </a:cubicBezTo>
                <a:cubicBezTo>
                  <a:pt x="4732218" y="185126"/>
                  <a:pt x="4703571" y="374973"/>
                  <a:pt x="4718744" y="562587"/>
                </a:cubicBezTo>
                <a:cubicBezTo>
                  <a:pt x="4733917" y="750201"/>
                  <a:pt x="4707111" y="854499"/>
                  <a:pt x="4718744" y="1092401"/>
                </a:cubicBezTo>
                <a:cubicBezTo>
                  <a:pt x="4730377" y="1330303"/>
                  <a:pt x="4695993" y="1426503"/>
                  <a:pt x="4718744" y="1638602"/>
                </a:cubicBezTo>
                <a:cubicBezTo>
                  <a:pt x="4572864" y="1692737"/>
                  <a:pt x="4214045" y="1571885"/>
                  <a:pt x="4081714" y="1638602"/>
                </a:cubicBezTo>
                <a:cubicBezTo>
                  <a:pt x="3949383" y="1705319"/>
                  <a:pt x="3657463" y="1573907"/>
                  <a:pt x="3444683" y="1638602"/>
                </a:cubicBezTo>
                <a:cubicBezTo>
                  <a:pt x="3231903" y="1703297"/>
                  <a:pt x="3177953" y="1619968"/>
                  <a:pt x="2996402" y="1638602"/>
                </a:cubicBezTo>
                <a:cubicBezTo>
                  <a:pt x="2814851" y="1657236"/>
                  <a:pt x="2647623" y="1595737"/>
                  <a:pt x="2500934" y="1638602"/>
                </a:cubicBezTo>
                <a:cubicBezTo>
                  <a:pt x="2354245" y="1681467"/>
                  <a:pt x="2160310" y="1592198"/>
                  <a:pt x="2052654" y="1638602"/>
                </a:cubicBezTo>
                <a:cubicBezTo>
                  <a:pt x="1944998" y="1685006"/>
                  <a:pt x="1647351" y="1599800"/>
                  <a:pt x="1415623" y="1638602"/>
                </a:cubicBezTo>
                <a:cubicBezTo>
                  <a:pt x="1183895" y="1677404"/>
                  <a:pt x="1153423" y="1612153"/>
                  <a:pt x="967343" y="1638602"/>
                </a:cubicBezTo>
                <a:cubicBezTo>
                  <a:pt x="781263" y="1665051"/>
                  <a:pt x="309824" y="1630613"/>
                  <a:pt x="0" y="1638602"/>
                </a:cubicBezTo>
                <a:cubicBezTo>
                  <a:pt x="-26454" y="1479798"/>
                  <a:pt x="12878" y="1308811"/>
                  <a:pt x="0" y="1092401"/>
                </a:cubicBezTo>
                <a:cubicBezTo>
                  <a:pt x="-12878" y="875991"/>
                  <a:pt x="48855" y="747749"/>
                  <a:pt x="0" y="578973"/>
                </a:cubicBezTo>
                <a:cubicBezTo>
                  <a:pt x="-48855" y="410197"/>
                  <a:pt x="60924" y="239090"/>
                  <a:pt x="0" y="0"/>
                </a:cubicBezTo>
                <a:close/>
              </a:path>
              <a:path w="4718744" h="1638602" stroke="0" extrusionOk="0">
                <a:moveTo>
                  <a:pt x="0" y="0"/>
                </a:moveTo>
                <a:cubicBezTo>
                  <a:pt x="197194" y="-431"/>
                  <a:pt x="522260" y="50004"/>
                  <a:pt x="684218" y="0"/>
                </a:cubicBezTo>
                <a:cubicBezTo>
                  <a:pt x="846176" y="-50004"/>
                  <a:pt x="1096029" y="27989"/>
                  <a:pt x="1274061" y="0"/>
                </a:cubicBezTo>
                <a:cubicBezTo>
                  <a:pt x="1452093" y="-27989"/>
                  <a:pt x="1512299" y="26330"/>
                  <a:pt x="1722342" y="0"/>
                </a:cubicBezTo>
                <a:cubicBezTo>
                  <a:pt x="1932385" y="-26330"/>
                  <a:pt x="2060416" y="41729"/>
                  <a:pt x="2359372" y="0"/>
                </a:cubicBezTo>
                <a:cubicBezTo>
                  <a:pt x="2658328" y="-41729"/>
                  <a:pt x="2718394" y="51627"/>
                  <a:pt x="2854840" y="0"/>
                </a:cubicBezTo>
                <a:cubicBezTo>
                  <a:pt x="2991286" y="-51627"/>
                  <a:pt x="3266960" y="19529"/>
                  <a:pt x="3539058" y="0"/>
                </a:cubicBezTo>
                <a:cubicBezTo>
                  <a:pt x="3811156" y="-19529"/>
                  <a:pt x="3838419" y="5948"/>
                  <a:pt x="4081714" y="0"/>
                </a:cubicBezTo>
                <a:cubicBezTo>
                  <a:pt x="4325009" y="-5948"/>
                  <a:pt x="4560219" y="23176"/>
                  <a:pt x="4718744" y="0"/>
                </a:cubicBezTo>
                <a:cubicBezTo>
                  <a:pt x="4768724" y="260079"/>
                  <a:pt x="4657286" y="294569"/>
                  <a:pt x="4718744" y="562587"/>
                </a:cubicBezTo>
                <a:cubicBezTo>
                  <a:pt x="4780202" y="830605"/>
                  <a:pt x="4671920" y="1005229"/>
                  <a:pt x="4718744" y="1125173"/>
                </a:cubicBezTo>
                <a:cubicBezTo>
                  <a:pt x="4765568" y="1245117"/>
                  <a:pt x="4708494" y="1420253"/>
                  <a:pt x="4718744" y="1638602"/>
                </a:cubicBezTo>
                <a:cubicBezTo>
                  <a:pt x="4516200" y="1695177"/>
                  <a:pt x="4270225" y="1611096"/>
                  <a:pt x="4128901" y="1638602"/>
                </a:cubicBezTo>
                <a:cubicBezTo>
                  <a:pt x="3987577" y="1666108"/>
                  <a:pt x="3845615" y="1621453"/>
                  <a:pt x="3586245" y="1638602"/>
                </a:cubicBezTo>
                <a:cubicBezTo>
                  <a:pt x="3326875" y="1655751"/>
                  <a:pt x="3110613" y="1615987"/>
                  <a:pt x="2949215" y="1638602"/>
                </a:cubicBezTo>
                <a:cubicBezTo>
                  <a:pt x="2787817" y="1661217"/>
                  <a:pt x="2628434" y="1614794"/>
                  <a:pt x="2500934" y="1638602"/>
                </a:cubicBezTo>
                <a:cubicBezTo>
                  <a:pt x="2373434" y="1662410"/>
                  <a:pt x="1992463" y="1608167"/>
                  <a:pt x="1816716" y="1638602"/>
                </a:cubicBezTo>
                <a:cubicBezTo>
                  <a:pt x="1640969" y="1669037"/>
                  <a:pt x="1330350" y="1624071"/>
                  <a:pt x="1179686" y="1638602"/>
                </a:cubicBezTo>
                <a:cubicBezTo>
                  <a:pt x="1029022" y="1653133"/>
                  <a:pt x="851945" y="1608672"/>
                  <a:pt x="684218" y="1638602"/>
                </a:cubicBezTo>
                <a:cubicBezTo>
                  <a:pt x="516491" y="1668532"/>
                  <a:pt x="257888" y="1631582"/>
                  <a:pt x="0" y="1638602"/>
                </a:cubicBezTo>
                <a:cubicBezTo>
                  <a:pt x="-814" y="1376452"/>
                  <a:pt x="24372" y="1360657"/>
                  <a:pt x="0" y="1108787"/>
                </a:cubicBezTo>
                <a:cubicBezTo>
                  <a:pt x="-24372" y="856918"/>
                  <a:pt x="52757" y="693916"/>
                  <a:pt x="0" y="529815"/>
                </a:cubicBezTo>
                <a:cubicBezTo>
                  <a:pt x="-52757" y="365714"/>
                  <a:pt x="56518" y="229856"/>
                  <a:pt x="0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94279046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51359F8-EA7C-4D17-B96D-17F237DE094F}"/>
              </a:ext>
            </a:extLst>
          </p:cNvPr>
          <p:cNvSpPr txBox="1"/>
          <p:nvPr/>
        </p:nvSpPr>
        <p:spPr>
          <a:xfrm>
            <a:off x="5097016" y="-27384"/>
            <a:ext cx="2815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spc="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anose="03040902040508030806" pitchFamily="66" charset="0"/>
              </a:rPr>
              <a:t>Alpstübli</a:t>
            </a:r>
            <a:endParaRPr lang="de-CH" sz="2800" b="1" spc="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ld English Text MT" panose="03040902040508030806" pitchFamily="66" charset="0"/>
            </a:endParaRPr>
          </a:p>
          <a:p>
            <a:r>
              <a:rPr lang="de-CH" sz="2800" b="1" spc="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anose="03040902040508030806" pitchFamily="66" charset="0"/>
              </a:rPr>
              <a:t>Strichbode</a:t>
            </a:r>
            <a:endParaRPr lang="de-CH" sz="2800" spc="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ld English Text MT" panose="03040902040508030806" pitchFamily="66" charset="0"/>
            </a:endParaRP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9ABCB320-6F8C-4649-8BB2-45C42F9A11B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9" t="5589"/>
          <a:stretch/>
        </p:blipFill>
        <p:spPr>
          <a:xfrm>
            <a:off x="7473280" y="44624"/>
            <a:ext cx="2402240" cy="1639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B72B1730-B443-46C3-99F1-9F97FD34128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9" t="18040" r="33807" b="23993"/>
          <a:stretch/>
        </p:blipFill>
        <p:spPr>
          <a:xfrm>
            <a:off x="3872880" y="3933056"/>
            <a:ext cx="421561" cy="381403"/>
          </a:xfrm>
          <a:prstGeom prst="rect">
            <a:avLst/>
          </a:prstGeom>
        </p:spPr>
      </p:pic>
      <p:pic>
        <p:nvPicPr>
          <p:cNvPr id="18" name="Picture 3" descr="Die Grafik “http://www.strichbode.ch/Grafik/kuhgallo.jpg” kann nicht angezeigt werden, da sie Fehler enthält.">
            <a:extLst>
              <a:ext uri="{FF2B5EF4-FFF2-40B4-BE49-F238E27FC236}">
                <a16:creationId xmlns:a16="http://schemas.microsoft.com/office/drawing/2014/main" id="{4A556364-4617-4DCE-A3C8-83738B3C26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6606159" y="933018"/>
            <a:ext cx="723105" cy="657682"/>
          </a:xfrm>
          <a:prstGeom prst="rect">
            <a:avLst/>
          </a:prstGeom>
          <a:noFill/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BA35528-38DB-4FB9-A656-7FDCD083FF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473" y="908720"/>
            <a:ext cx="930663" cy="74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8798B65E-BC92-4BCB-AD29-5627234C80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672" y="3356992"/>
            <a:ext cx="1175658" cy="942034"/>
          </a:xfrm>
          <a:prstGeom prst="rect">
            <a:avLst/>
          </a:prstGeom>
        </p:spPr>
      </p:pic>
      <p:pic>
        <p:nvPicPr>
          <p:cNvPr id="2051" name="Picture 3" descr="Die Grafik “http://www.strichbode.ch/Grafik/kuhgallo.jpg” kann nicht angezeigt werden, da sie Fehler enthält.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44688" y="1202507"/>
            <a:ext cx="867417" cy="788937"/>
          </a:xfrm>
          <a:prstGeom prst="rect">
            <a:avLst/>
          </a:prstGeom>
          <a:noFill/>
        </p:spPr>
      </p:pic>
      <p:pic>
        <p:nvPicPr>
          <p:cNvPr id="1027" name="Picture 3" descr="G:\Bea&amp;Peter\Bea&amp;Peter\Peters Tierwelt\IMGP1967.JPG"/>
          <p:cNvPicPr>
            <a:picLocks noChangeAspect="1" noChangeArrowheads="1"/>
          </p:cNvPicPr>
          <p:nvPr/>
        </p:nvPicPr>
        <p:blipFill rotWithShape="1">
          <a:blip r:embed="rId5" cstate="print"/>
          <a:srcRect r="6494" b="5548"/>
          <a:stretch/>
        </p:blipFill>
        <p:spPr bwMode="auto">
          <a:xfrm>
            <a:off x="-15552" y="548680"/>
            <a:ext cx="2204367" cy="16514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G:\Bea&amp;Peter\Bea&amp;Peter\Peters Tierwelt\IMGP1943.JPG"/>
          <p:cNvPicPr>
            <a:picLocks noChangeAspect="1" noChangeArrowheads="1"/>
          </p:cNvPicPr>
          <p:nvPr/>
        </p:nvPicPr>
        <p:blipFill rotWithShape="1">
          <a:blip r:embed="rId6" cstate="print"/>
          <a:srcRect l="5394" r="6681"/>
          <a:stretch/>
        </p:blipFill>
        <p:spPr bwMode="auto">
          <a:xfrm>
            <a:off x="3015136" y="548680"/>
            <a:ext cx="2153888" cy="16514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8115300" y="1052513"/>
            <a:ext cx="10144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sz="1000" b="1">
                <a:solidFill>
                  <a:schemeClr val="bg1"/>
                </a:solidFill>
              </a:rPr>
              <a:t>strichbode.ch</a:t>
            </a:r>
          </a:p>
        </p:txBody>
      </p:sp>
      <p:sp>
        <p:nvSpPr>
          <p:cNvPr id="23" name="Rechteck 22"/>
          <p:cNvSpPr/>
          <p:nvPr/>
        </p:nvSpPr>
        <p:spPr>
          <a:xfrm>
            <a:off x="34516" y="23073"/>
            <a:ext cx="4357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400" b="1" dirty="0">
                <a:latin typeface="Old English Text MT" panose="03040902040508030806" pitchFamily="66" charset="0"/>
              </a:rPr>
              <a:t>www.strichbode.ch</a:t>
            </a:r>
            <a:endParaRPr lang="de-DE" sz="2400" b="1" dirty="0">
              <a:latin typeface="Old English Text MT" panose="03040902040508030806" pitchFamily="66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-5130" y="5082569"/>
            <a:ext cx="431005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>
                <a:latin typeface="+mj-lt"/>
                <a:ea typeface="Bravo-Caps-Light" pitchFamily="2" charset="0"/>
              </a:rPr>
              <a:t>Familie Peter u. Bea </a:t>
            </a:r>
            <a:r>
              <a:rPr lang="de-DE" sz="1100" dirty="0" err="1">
                <a:latin typeface="+mj-lt"/>
                <a:ea typeface="Bravo-Caps-Light" pitchFamily="2" charset="0"/>
              </a:rPr>
              <a:t>Böni</a:t>
            </a:r>
            <a:endParaRPr lang="de-DE" sz="1100" dirty="0">
              <a:latin typeface="+mj-lt"/>
              <a:ea typeface="Bravo-Caps-Light" pitchFamily="2" charset="0"/>
            </a:endParaRPr>
          </a:p>
          <a:p>
            <a:r>
              <a:rPr lang="de-DE" sz="1100" dirty="0">
                <a:latin typeface="+mj-lt"/>
                <a:ea typeface="Bravo-Caps-Light" pitchFamily="2" charset="0"/>
              </a:rPr>
              <a:t>Niederschlag 2229, CH-8873 </a:t>
            </a:r>
            <a:r>
              <a:rPr lang="de-DE" sz="1100" dirty="0" err="1">
                <a:latin typeface="+mj-lt"/>
                <a:ea typeface="Bravo-Caps-Light" pitchFamily="2" charset="0"/>
              </a:rPr>
              <a:t>Amden</a:t>
            </a:r>
            <a:endParaRPr lang="de-DE" sz="1100" dirty="0">
              <a:latin typeface="+mj-lt"/>
              <a:ea typeface="Bravo-Caps-Light" pitchFamily="2" charset="0"/>
            </a:endParaRPr>
          </a:p>
          <a:p>
            <a:r>
              <a:rPr lang="de-DE" sz="1100" dirty="0">
                <a:latin typeface="+mj-lt"/>
                <a:ea typeface="Bravo-Caps-Light" pitchFamily="2" charset="0"/>
              </a:rPr>
              <a:t>+41(0)79/247 24 50</a:t>
            </a:r>
          </a:p>
          <a:p>
            <a:r>
              <a:rPr lang="de-DE" sz="1100" dirty="0">
                <a:latin typeface="+mj-lt"/>
                <a:ea typeface="Bravo-Caps-Light" pitchFamily="2" charset="0"/>
              </a:rPr>
              <a:t>+41(0)79/357 46 17</a:t>
            </a:r>
          </a:p>
          <a:p>
            <a:r>
              <a:rPr lang="de-DE" sz="1100" dirty="0">
                <a:latin typeface="+mj-lt"/>
              </a:rPr>
              <a:t>peter_bea@bluewin.ch</a:t>
            </a:r>
          </a:p>
        </p:txBody>
      </p:sp>
      <p:sp>
        <p:nvSpPr>
          <p:cNvPr id="28" name="Rechteck 27"/>
          <p:cNvSpPr/>
          <p:nvPr/>
        </p:nvSpPr>
        <p:spPr>
          <a:xfrm>
            <a:off x="5453066" y="397108"/>
            <a:ext cx="4286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1400" dirty="0">
              <a:latin typeface="+mj-lt"/>
              <a:ea typeface="Bravo-Caps-Light" pitchFamily="2" charset="0"/>
            </a:endParaRPr>
          </a:p>
          <a:p>
            <a:endParaRPr lang="de-DE" sz="1400" dirty="0">
              <a:latin typeface="+mj-lt"/>
              <a:ea typeface="Bravo-Caps-Light" pitchFamily="2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Seit Frühjahr 2004 betreiben wir eine Selbst-vermarktung aus unserer </a:t>
            </a:r>
            <a:r>
              <a:rPr lang="de-CH" sz="14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Bio-</a:t>
            </a:r>
            <a:r>
              <a:rPr lang="de-CH" sz="1400" b="1" dirty="0" err="1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Gallowayzucht</a:t>
            </a:r>
            <a:r>
              <a:rPr lang="de-CH" sz="1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br>
              <a:rPr lang="de-CH" sz="1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de-CH" sz="1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Das schlachtreife Tier ist 24 – 30 Monate alt.</a:t>
            </a:r>
            <a:br>
              <a:rPr lang="de-CH" sz="1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de-CH" sz="1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Mit dem Kaufentscheid tragen Sie zur Natur und gesundheitsbewusstem Verhalten bei.</a:t>
            </a:r>
          </a:p>
          <a:p>
            <a:pPr>
              <a:spcAft>
                <a:spcPts val="0"/>
              </a:spcAft>
            </a:pPr>
            <a:endParaRPr lang="de-CH" sz="1400" dirty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Seit 2019 vermarkten wir zusätzlich das weltweit verbreitete </a:t>
            </a:r>
            <a:r>
              <a:rPr lang="de-CH" sz="14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Black Angus Beef</a:t>
            </a:r>
            <a:r>
              <a:rPr lang="de-CH" sz="1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. Das schlachtreife Tier ist ca. 18 Monate alt.</a:t>
            </a:r>
          </a:p>
          <a:p>
            <a:pPr>
              <a:spcAft>
                <a:spcPts val="0"/>
              </a:spcAft>
            </a:pPr>
            <a:br>
              <a:rPr lang="de-CH" sz="1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de-CH" sz="1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Gerne bedienen wir Sie grundsätzlich mit Mischpackungen (</a:t>
            </a:r>
            <a:r>
              <a:rPr lang="de-CH" sz="1400" dirty="0" err="1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vakumierte</a:t>
            </a:r>
            <a:r>
              <a:rPr lang="de-CH" sz="1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, beschriftete </a:t>
            </a:r>
            <a:r>
              <a:rPr lang="de-CH" sz="1400" dirty="0" err="1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Päckli</a:t>
            </a:r>
            <a:r>
              <a:rPr lang="de-CH" sz="1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de-CH" sz="1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Unser Preis liegt bei </a:t>
            </a:r>
            <a:r>
              <a:rPr lang="de-CH" sz="1400" b="1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CHF 36.00 </a:t>
            </a:r>
            <a:r>
              <a:rPr lang="de-CH" sz="1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pro kg.</a:t>
            </a:r>
            <a:endParaRPr lang="de-DE" sz="1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spcAft>
                <a:spcPts val="0"/>
              </a:spcAft>
            </a:pPr>
            <a:br>
              <a:rPr lang="de-CH" sz="1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de-CH" sz="1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Lassen Sie sich von unserem gesunden </a:t>
            </a:r>
            <a:r>
              <a:rPr lang="de-CH" sz="1400" b="1" i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Galloway Gourmet-Beef und Black Angus-Beef</a:t>
            </a:r>
            <a:r>
              <a:rPr lang="de-CH" sz="1400" i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de-CH" sz="1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überzeugen!</a:t>
            </a:r>
          </a:p>
          <a:p>
            <a:pPr>
              <a:spcAft>
                <a:spcPts val="0"/>
              </a:spcAft>
            </a:pPr>
            <a:endParaRPr lang="de-DE" sz="1400" dirty="0">
              <a:latin typeface="+mj-lt"/>
              <a:ea typeface="Bravo-Caps-Light" pitchFamily="2" charset="0"/>
            </a:endParaRPr>
          </a:p>
          <a:p>
            <a:r>
              <a:rPr lang="de-DE" sz="1400" dirty="0">
                <a:latin typeface="+mj-lt"/>
                <a:ea typeface="Bravo-Caps-Light" pitchFamily="2" charset="0"/>
              </a:rPr>
              <a:t>Wir freuen uns auf Ihre Bestellung im </a:t>
            </a:r>
            <a:r>
              <a:rPr lang="de-DE" sz="1400" dirty="0" err="1">
                <a:latin typeface="+mj-lt"/>
                <a:ea typeface="Bravo-Caps-Light" pitchFamily="2" charset="0"/>
              </a:rPr>
              <a:t>Strichbode</a:t>
            </a:r>
            <a:r>
              <a:rPr lang="de-DE" sz="1400" dirty="0">
                <a:latin typeface="+mj-lt"/>
                <a:ea typeface="Bravo-Caps-Light" pitchFamily="2" charset="0"/>
              </a:rPr>
              <a:t> oder direkt bei unserem Bauernhof!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385048" y="5373216"/>
            <a:ext cx="4286280" cy="138499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J"/>
            </a:pPr>
            <a:r>
              <a:rPr lang="de-CH" sz="1200" dirty="0">
                <a:latin typeface="+mj-lt"/>
                <a:ea typeface="Bravo-Caps-Light" pitchFamily="2" charset="0"/>
              </a:rPr>
              <a:t> </a:t>
            </a:r>
            <a:r>
              <a:rPr lang="de-CH" sz="1200" b="1" dirty="0">
                <a:latin typeface="+mj-lt"/>
                <a:ea typeface="Bravo-Caps-Light" pitchFamily="2" charset="0"/>
              </a:rPr>
              <a:t>Mischpakete ab mind. 5 kg</a:t>
            </a:r>
          </a:p>
          <a:p>
            <a:r>
              <a:rPr lang="de-CH" sz="1200" dirty="0">
                <a:latin typeface="+mj-lt"/>
                <a:ea typeface="Bravo-Caps-Light" pitchFamily="2" charset="0"/>
              </a:rPr>
              <a:t>Braten, Hackfleisch, Siedfleisch, Geschnetzeltes, Plätzli à la Minute, </a:t>
            </a:r>
            <a:r>
              <a:rPr lang="de-CH" sz="1200" dirty="0" err="1">
                <a:latin typeface="+mj-lt"/>
                <a:ea typeface="Bravo-Caps-Light" pitchFamily="2" charset="0"/>
              </a:rPr>
              <a:t>Saftplätzli</a:t>
            </a:r>
            <a:r>
              <a:rPr lang="de-CH" sz="1200" dirty="0">
                <a:latin typeface="+mj-lt"/>
                <a:ea typeface="Bravo-Caps-Light" pitchFamily="2" charset="0"/>
              </a:rPr>
              <a:t>, </a:t>
            </a:r>
            <a:r>
              <a:rPr lang="de-CH" sz="1200" dirty="0" err="1">
                <a:latin typeface="+mj-lt"/>
                <a:ea typeface="Bravo-Caps-Light" pitchFamily="2" charset="0"/>
              </a:rPr>
              <a:t>Hohrückensteaks</a:t>
            </a:r>
            <a:r>
              <a:rPr lang="de-CH" sz="1200" dirty="0">
                <a:latin typeface="+mj-lt"/>
                <a:ea typeface="Bravo-Caps-Light" pitchFamily="2" charset="0"/>
              </a:rPr>
              <a:t>, Gulasch, Huft, Voressen, </a:t>
            </a:r>
            <a:r>
              <a:rPr lang="de-CH" sz="1200" dirty="0" err="1">
                <a:latin typeface="+mj-lt"/>
                <a:ea typeface="Bravo-Caps-Light" pitchFamily="2" charset="0"/>
              </a:rPr>
              <a:t>Saftplätzli</a:t>
            </a:r>
            <a:r>
              <a:rPr lang="de-CH" sz="1200" dirty="0">
                <a:latin typeface="+mj-lt"/>
                <a:ea typeface="Bravo-Caps-Light" pitchFamily="2" charset="0"/>
              </a:rPr>
              <a:t> und Entrecôtes…</a:t>
            </a:r>
          </a:p>
          <a:p>
            <a:endParaRPr lang="de-CH" sz="1200" dirty="0">
              <a:latin typeface="+mj-lt"/>
              <a:ea typeface="Bravo-Caps-Light" pitchFamily="2" charset="0"/>
            </a:endParaRPr>
          </a:p>
          <a:p>
            <a:r>
              <a:rPr lang="de-CH" sz="1200" dirty="0">
                <a:latin typeface="+mj-lt"/>
                <a:ea typeface="Bravo-Caps-Light" pitchFamily="2" charset="0"/>
                <a:sym typeface="Wingdings" pitchFamily="2" charset="2"/>
              </a:rPr>
              <a:t> Zeitweise </a:t>
            </a:r>
            <a:r>
              <a:rPr lang="de-CH" sz="1200" dirty="0">
                <a:latin typeface="+mj-lt"/>
                <a:ea typeface="Bravo-Caps-Light" pitchFamily="2" charset="0"/>
              </a:rPr>
              <a:t>auch </a:t>
            </a:r>
            <a:r>
              <a:rPr lang="de-CH" sz="1200" dirty="0" err="1">
                <a:latin typeface="+mj-lt"/>
                <a:ea typeface="Bravo-Caps-Light" pitchFamily="2" charset="0"/>
              </a:rPr>
              <a:t>Mostbröckli</a:t>
            </a:r>
            <a:r>
              <a:rPr lang="de-CH" sz="1200" dirty="0">
                <a:latin typeface="+mj-lt"/>
                <a:ea typeface="Bravo-Caps-Light" pitchFamily="2" charset="0"/>
              </a:rPr>
              <a:t>, Hamburger, Salsiz, und Schüblig</a:t>
            </a:r>
          </a:p>
        </p:txBody>
      </p:sp>
      <p:sp>
        <p:nvSpPr>
          <p:cNvPr id="29" name="Rechteck 28"/>
          <p:cNvSpPr/>
          <p:nvPr/>
        </p:nvSpPr>
        <p:spPr>
          <a:xfrm>
            <a:off x="5453066" y="44624"/>
            <a:ext cx="4000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>
                <a:latin typeface="Arial" pitchFamily="34" charset="0"/>
                <a:ea typeface="Bravo-Caps-Light" pitchFamily="2" charset="0"/>
                <a:cs typeface="Arial" pitchFamily="34" charset="0"/>
              </a:rPr>
              <a:t>Galloway Gourmet Beef- &amp;</a:t>
            </a:r>
          </a:p>
          <a:p>
            <a:r>
              <a:rPr lang="de-DE" sz="2000" b="1" dirty="0">
                <a:latin typeface="Arial" pitchFamily="34" charset="0"/>
                <a:ea typeface="Bravo-Caps-Light" pitchFamily="2" charset="0"/>
                <a:cs typeface="Arial" pitchFamily="34" charset="0"/>
              </a:rPr>
              <a:t>Black Angus Beef - Verkauf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2124075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cxnSp>
        <p:nvCxnSpPr>
          <p:cNvPr id="35" name="Gerade Verbindung 34"/>
          <p:cNvCxnSpPr/>
          <p:nvPr/>
        </p:nvCxnSpPr>
        <p:spPr>
          <a:xfrm rot="5400000">
            <a:off x="2595546" y="3429000"/>
            <a:ext cx="54292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rot="5400000">
            <a:off x="6952470" y="3428206"/>
            <a:ext cx="54292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33" descr="Die Grafik “http://www.marxenlehen.de/images/NaturBlumeEnzianBerchtesgaden.jpg” kann nicht angezeigt werden, da sie Fehler enthält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95876" y="2071678"/>
            <a:ext cx="36128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3" descr="Die Grafik “http://www.marxenlehen.de/images/NaturBlumeEnzianBerchtesgaden.jpg” kann nicht angezeigt werden, da sie Fehler enthält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95876" y="4225078"/>
            <a:ext cx="36128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3" descr="Die Grafik “http://www.marxenlehen.de/images/NaturBlumeEnzianBerchtesgaden.jpg” kann nicht angezeigt werden, da sie Fehler enthält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449503" y="2071678"/>
            <a:ext cx="36128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33" descr="Die Grafik “http://www.marxenlehen.de/images/NaturBlumeEnzianBerchtesgaden.jpg” kann nicht angezeigt werden, da sie Fehler enthält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449503" y="4225078"/>
            <a:ext cx="36128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hteck 24">
            <a:extLst>
              <a:ext uri="{FF2B5EF4-FFF2-40B4-BE49-F238E27FC236}">
                <a16:creationId xmlns:a16="http://schemas.microsoft.com/office/drawing/2014/main" id="{D2CA36C0-864A-4EEC-B9BF-9BD4D457E66E}"/>
              </a:ext>
            </a:extLst>
          </p:cNvPr>
          <p:cNvSpPr/>
          <p:nvPr/>
        </p:nvSpPr>
        <p:spPr>
          <a:xfrm rot="21137177">
            <a:off x="237499" y="6030029"/>
            <a:ext cx="46644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2000" b="1" dirty="0">
                <a:latin typeface="+mn-lt"/>
              </a:rPr>
              <a:t>Vielen Dank für Ihre Unterstützung </a:t>
            </a:r>
            <a:r>
              <a:rPr lang="de-CH" sz="2000" b="1" dirty="0">
                <a:latin typeface="+mn-lt"/>
                <a:sym typeface="Wingdings" panose="05000000000000000000" pitchFamily="2" charset="2"/>
              </a:rPr>
              <a:t></a:t>
            </a:r>
            <a:endParaRPr lang="de-DE" sz="2000" b="1" dirty="0">
              <a:latin typeface="+mn-l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72E4E86-4DA7-427D-8D4F-A672FF3FAAD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2" t="6428" r="17020"/>
          <a:stretch/>
        </p:blipFill>
        <p:spPr>
          <a:xfrm rot="5400000" flipV="1">
            <a:off x="3181771" y="2585922"/>
            <a:ext cx="1894227" cy="20961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45D502C-38D6-4E65-9672-6BB9024766A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55" t="6649" r="21119" b="655"/>
          <a:stretch/>
        </p:blipFill>
        <p:spPr>
          <a:xfrm rot="5400000">
            <a:off x="112658" y="2563567"/>
            <a:ext cx="1894227" cy="21232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9665139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1262</Words>
  <Application>Microsoft Office PowerPoint</Application>
  <PresentationFormat>A4-Papier (210 x 297 mm)</PresentationFormat>
  <Paragraphs>133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Amasis MT Pro Black</vt:lpstr>
      <vt:lpstr>Arial</vt:lpstr>
      <vt:lpstr>Calibri</vt:lpstr>
      <vt:lpstr>Old English Text MT</vt:lpstr>
      <vt:lpstr>Wingdings</vt:lpstr>
      <vt:lpstr>Standarddesign</vt:lpstr>
      <vt:lpstr>PowerPoint-Präsentation</vt:lpstr>
      <vt:lpstr>PowerPoint-Präsentation</vt:lpstr>
      <vt:lpstr>PowerPoint-Präsentation</vt:lpstr>
    </vt:vector>
  </TitlesOfParts>
  <Company>WinXP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WinXP</dc:creator>
  <cp:lastModifiedBy>Bea böhni</cp:lastModifiedBy>
  <cp:revision>235</cp:revision>
  <cp:lastPrinted>2022-09-21T07:52:45Z</cp:lastPrinted>
  <dcterms:created xsi:type="dcterms:W3CDTF">2007-09-03T19:55:17Z</dcterms:created>
  <dcterms:modified xsi:type="dcterms:W3CDTF">2024-03-26T10:15:54Z</dcterms:modified>
</cp:coreProperties>
</file>